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8C059C-49AA-41AC-8EBB-E73D49280360}">
  <a:tblStyle styleId="{D18C059C-49AA-41AC-8EBB-E73D492803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f3fa69f7d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9f3fa69f7d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f3fa69f7d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9f3fa69f7d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f3fa69f7d_0_3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9f3fa69f7d_0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f3fa69f7d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9f3fa69f7d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f3fa69f7d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9f3fa69f7d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f3fa69f7d_0_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9f3fa69f7d_0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f3fa69f7d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f3fa69f7d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fbf74444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fbf74444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fbf74444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9fbf74444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f3fa69f7d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f3fa69f7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f3fa69f7d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f3fa69f7d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fbf74444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9fbf74444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fbf74444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9fbf74444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fbf74444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fbf74444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fbf74444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9fbf74444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9f3fa69f7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9f3fa69f7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ee79481c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ee79481c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f1231e64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f1231e64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fbf74444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9fbf74444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comparing half step upwind 3D solver and LES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fbf74444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9fbf74444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ee79481c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9ee79481c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f3fa69f7d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f3fa69f7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rgbClr val="595959"/>
                </a:solidFill>
              </a:rPr>
              <a:t>Efficient Medication Dispersion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ee79481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ee79481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ee79481c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ee79481c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f3fa69f7d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f3fa69f7d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f3fa69f7d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f3fa69f7d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Simulates valveless heart contraction. In early stages of embryonic development, the human heart can be modelled as a linear heart tube. This is a plot of velocity over time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f3fa69f7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f3fa69f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f3fa69f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f3fa69f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f3fa69f7d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9f3fa69f7d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f3fa69f7d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9f3fa69f7d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35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37.png"/><Relationship Id="rId8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43.png"/><Relationship Id="rId7" Type="http://schemas.openxmlformats.org/officeDocument/2006/relationships/image" Target="../media/image24.png"/><Relationship Id="rId8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30.png"/><Relationship Id="rId5" Type="http://schemas.openxmlformats.org/officeDocument/2006/relationships/image" Target="../media/image9.png"/><Relationship Id="rId6" Type="http://schemas.openxmlformats.org/officeDocument/2006/relationships/image" Target="../media/image55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gif"/><Relationship Id="rId4" Type="http://schemas.openxmlformats.org/officeDocument/2006/relationships/image" Target="../media/image3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gif"/><Relationship Id="rId4" Type="http://schemas.openxmlformats.org/officeDocument/2006/relationships/image" Target="../media/image3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gif"/><Relationship Id="rId4" Type="http://schemas.openxmlformats.org/officeDocument/2006/relationships/image" Target="../media/image5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56.png"/><Relationship Id="rId6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lkVfbJmWhk4" TargetMode="External"/><Relationship Id="rId4" Type="http://schemas.openxmlformats.org/officeDocument/2006/relationships/image" Target="../media/image4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Relationship Id="rId4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outube.com/watch?v=qEtcCjln-0Q" TargetMode="External"/><Relationship Id="rId4" Type="http://schemas.openxmlformats.org/officeDocument/2006/relationships/image" Target="../media/image5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watch?v=qEtcCjln-0Q&amp;ab_channel=PhysicsofFluidsGroupUniversityofTwente" TargetMode="External"/><Relationship Id="rId4" Type="http://schemas.openxmlformats.org/officeDocument/2006/relationships/hyperlink" Target="https://www.simscale.com/docs/analysis-types/incompressible-fluid-flow-analysis/" TargetMode="External"/><Relationship Id="rId9" Type="http://schemas.openxmlformats.org/officeDocument/2006/relationships/hyperlink" Target="https://royalsocietypublishing.org/doi/10.1098/rsbl.2016.0630" TargetMode="External"/><Relationship Id="rId5" Type="http://schemas.openxmlformats.org/officeDocument/2006/relationships/hyperlink" Target="https://en.wikibooks.org/wiki/Fluid_Mechanics/Incompressible_Flow" TargetMode="External"/><Relationship Id="rId6" Type="http://schemas.openxmlformats.org/officeDocument/2006/relationships/hyperlink" Target="https://ntrs.nasa.gov/api/citations/20040084569/downloads/20040084569.pdf" TargetMode="External"/><Relationship Id="rId7" Type="http://schemas.openxmlformats.org/officeDocument/2006/relationships/hyperlink" Target="https://pediaa.com/difference-between-compressible-and-incompressible-fluids/" TargetMode="External"/><Relationship Id="rId8" Type="http://schemas.openxmlformats.org/officeDocument/2006/relationships/hyperlink" Target="https://www.ncbi.nlm.nih.gov/pmc/articles/PMC4117233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gif"/><Relationship Id="rId4" Type="http://schemas.openxmlformats.org/officeDocument/2006/relationships/image" Target="../media/image22.gif"/><Relationship Id="rId5" Type="http://schemas.openxmlformats.org/officeDocument/2006/relationships/image" Target="../media/image2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Numerical Solutions of the Incompressible Navier Stokes Equations</a:t>
            </a:r>
            <a:endParaRPr sz="348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Shourya Mukherjee, Dustin Maguire, Kunal Pathak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628650" y="273844"/>
            <a:ext cx="404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Numerical Approach</a:t>
            </a:r>
            <a:endParaRPr/>
          </a:p>
        </p:txBody>
      </p:sp>
      <p:grpSp>
        <p:nvGrpSpPr>
          <p:cNvPr id="156" name="Google Shape;156;p23"/>
          <p:cNvGrpSpPr/>
          <p:nvPr/>
        </p:nvGrpSpPr>
        <p:grpSpPr>
          <a:xfrm>
            <a:off x="628650" y="1370575"/>
            <a:ext cx="3253838" cy="3772948"/>
            <a:chOff x="0" y="1805"/>
            <a:chExt cx="5393400" cy="4347716"/>
          </a:xfrm>
        </p:grpSpPr>
        <p:sp>
          <p:nvSpPr>
            <p:cNvPr id="157" name="Google Shape;157;p23"/>
            <p:cNvSpPr/>
            <p:nvPr/>
          </p:nvSpPr>
          <p:spPr>
            <a:xfrm>
              <a:off x="0" y="1805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276881" y="207750"/>
              <a:ext cx="503400" cy="503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 txBox="1"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Initialize the fluid domain and boundary. 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0" y="1145944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76881" y="1351889"/>
              <a:ext cx="503400" cy="50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 txBox="1"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Discretize the Navier Stokes equations using finite difference operators.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0" y="2290082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276881" y="2496027"/>
              <a:ext cx="503400" cy="50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 txBox="1"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Reformulate the discretized equation to remove coupling.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1057183" y="3434221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3"/>
          <p:cNvSpPr txBox="1"/>
          <p:nvPr/>
        </p:nvSpPr>
        <p:spPr>
          <a:xfrm>
            <a:off x="4395300" y="2123988"/>
            <a:ext cx="3335100" cy="424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288" l="0" r="-1209" t="-951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71" name="Google Shape;171;p23"/>
          <p:cNvSpPr txBox="1"/>
          <p:nvPr/>
        </p:nvSpPr>
        <p:spPr>
          <a:xfrm>
            <a:off x="4453350" y="2850913"/>
            <a:ext cx="1292700" cy="251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9158" l="-3229" r="-4829" t="-416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72" name="Google Shape;172;p23"/>
          <p:cNvSpPr txBox="1"/>
          <p:nvPr/>
        </p:nvSpPr>
        <p:spPr>
          <a:xfrm>
            <a:off x="4270875" y="1370575"/>
            <a:ext cx="4115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finite difference operators for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divergence and Laplacian.</a:t>
            </a:r>
            <a:endParaRPr sz="1100"/>
          </a:p>
        </p:txBody>
      </p:sp>
      <p:sp>
        <p:nvSpPr>
          <p:cNvPr id="173" name="Google Shape;173;p23"/>
          <p:cNvSpPr txBox="1"/>
          <p:nvPr/>
        </p:nvSpPr>
        <p:spPr>
          <a:xfrm>
            <a:off x="4313925" y="4305625"/>
            <a:ext cx="4712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*We use periodic boundary conditions on the </a:t>
            </a:r>
            <a:r>
              <a:rPr lang="en" sz="1100">
                <a:solidFill>
                  <a:schemeClr val="dk2"/>
                </a:solidFill>
              </a:rPr>
              <a:t>entire boundary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0725" y="3170850"/>
            <a:ext cx="4776825" cy="12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628650" y="273844"/>
            <a:ext cx="404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Numerical Approach</a:t>
            </a:r>
            <a:endParaRPr/>
          </a:p>
        </p:txBody>
      </p:sp>
      <p:grpSp>
        <p:nvGrpSpPr>
          <p:cNvPr id="180" name="Google Shape;180;p24"/>
          <p:cNvGrpSpPr/>
          <p:nvPr/>
        </p:nvGrpSpPr>
        <p:grpSpPr>
          <a:xfrm>
            <a:off x="628650" y="1370575"/>
            <a:ext cx="3253838" cy="3772948"/>
            <a:chOff x="0" y="1805"/>
            <a:chExt cx="5393400" cy="4347716"/>
          </a:xfrm>
        </p:grpSpPr>
        <p:sp>
          <p:nvSpPr>
            <p:cNvPr id="181" name="Google Shape;181;p24"/>
            <p:cNvSpPr/>
            <p:nvPr/>
          </p:nvSpPr>
          <p:spPr>
            <a:xfrm>
              <a:off x="0" y="1805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76881" y="207750"/>
              <a:ext cx="503400" cy="503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 txBox="1"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Initialize the fluid domain and boundary. 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0" y="1145944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276881" y="1351889"/>
              <a:ext cx="503400" cy="50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 txBox="1"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Discretize the Navier Stokes equations using finite difference operators.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0" y="2290082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76881" y="2496027"/>
              <a:ext cx="503400" cy="50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 txBox="1"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Reformulate the discretized equation to remove coupling.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057183" y="3434221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4"/>
          <p:cNvSpPr txBox="1"/>
          <p:nvPr/>
        </p:nvSpPr>
        <p:spPr>
          <a:xfrm>
            <a:off x="4317277" y="1370575"/>
            <a:ext cx="4352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convective term, we can choose a central finite difference discretization</a:t>
            </a:r>
            <a:endParaRPr sz="1100"/>
          </a:p>
        </p:txBody>
      </p:sp>
      <p:sp>
        <p:nvSpPr>
          <p:cNvPr id="195" name="Google Shape;195;p24"/>
          <p:cNvSpPr txBox="1"/>
          <p:nvPr/>
        </p:nvSpPr>
        <p:spPr>
          <a:xfrm>
            <a:off x="4533325" y="2041800"/>
            <a:ext cx="3253800" cy="5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289" l="-1149" r="-2299" t="-475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96" name="Google Shape;196;p24"/>
          <p:cNvSpPr txBox="1"/>
          <p:nvPr/>
        </p:nvSpPr>
        <p:spPr>
          <a:xfrm>
            <a:off x="4317277" y="2621525"/>
            <a:ext cx="4352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we can choose an upwind discretization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7275" y="2733024"/>
            <a:ext cx="2242220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7275" y="3282450"/>
            <a:ext cx="3086575" cy="11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628650" y="273844"/>
            <a:ext cx="404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Numerical Approach</a:t>
            </a:r>
            <a:endParaRPr/>
          </a:p>
        </p:txBody>
      </p:sp>
      <p:grpSp>
        <p:nvGrpSpPr>
          <p:cNvPr id="204" name="Google Shape;204;p25"/>
          <p:cNvGrpSpPr/>
          <p:nvPr/>
        </p:nvGrpSpPr>
        <p:grpSpPr>
          <a:xfrm>
            <a:off x="628650" y="1370575"/>
            <a:ext cx="3253838" cy="3772948"/>
            <a:chOff x="0" y="1805"/>
            <a:chExt cx="5393400" cy="4347716"/>
          </a:xfrm>
        </p:grpSpPr>
        <p:sp>
          <p:nvSpPr>
            <p:cNvPr id="205" name="Google Shape;205;p25"/>
            <p:cNvSpPr/>
            <p:nvPr/>
          </p:nvSpPr>
          <p:spPr>
            <a:xfrm>
              <a:off x="0" y="1805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276881" y="207750"/>
              <a:ext cx="503400" cy="503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 txBox="1"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Initialize the fluid domain and boundary. Discretize time domain.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0" y="1145944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276881" y="1351889"/>
              <a:ext cx="503400" cy="50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 txBox="1"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Discretize the Navier Stokes equations using finite difference operators.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0" y="2290082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276881" y="2496027"/>
              <a:ext cx="503400" cy="50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 txBox="1"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Reformulate the discretized equation to remove coupling.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1057183" y="3434221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5"/>
          <p:cNvSpPr txBox="1"/>
          <p:nvPr/>
        </p:nvSpPr>
        <p:spPr>
          <a:xfrm>
            <a:off x="4386725" y="1370575"/>
            <a:ext cx="3804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Discretized momentum equation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738" y="2190500"/>
            <a:ext cx="4609479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5700" y="1627650"/>
            <a:ext cx="3861926" cy="7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8">
            <a:alphaModFix/>
          </a:blip>
          <a:srcRect b="0" l="37738" r="37943" t="0"/>
          <a:stretch/>
        </p:blipFill>
        <p:spPr>
          <a:xfrm>
            <a:off x="4474625" y="3661850"/>
            <a:ext cx="1275262" cy="7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4400" y="3389175"/>
            <a:ext cx="948000" cy="4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4386725" y="3104475"/>
            <a:ext cx="3804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Discretized continuity equation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4355700" y="1651438"/>
            <a:ext cx="3617100" cy="69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4449250" y="3389174"/>
            <a:ext cx="1023300" cy="40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 txBox="1"/>
          <p:nvPr/>
        </p:nvSpPr>
        <p:spPr>
          <a:xfrm>
            <a:off x="7378850" y="819875"/>
            <a:ext cx="13503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Original Equations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628650" y="273844"/>
            <a:ext cx="404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Numerical </a:t>
            </a:r>
            <a:r>
              <a:rPr lang="en"/>
              <a:t>Approach</a:t>
            </a:r>
            <a:endParaRPr/>
          </a:p>
        </p:txBody>
      </p:sp>
      <p:grpSp>
        <p:nvGrpSpPr>
          <p:cNvPr id="232" name="Google Shape;232;p26"/>
          <p:cNvGrpSpPr/>
          <p:nvPr/>
        </p:nvGrpSpPr>
        <p:grpSpPr>
          <a:xfrm>
            <a:off x="628650" y="1370575"/>
            <a:ext cx="3253838" cy="3772948"/>
            <a:chOff x="0" y="1805"/>
            <a:chExt cx="5393400" cy="4347716"/>
          </a:xfrm>
        </p:grpSpPr>
        <p:sp>
          <p:nvSpPr>
            <p:cNvPr id="233" name="Google Shape;233;p26"/>
            <p:cNvSpPr/>
            <p:nvPr/>
          </p:nvSpPr>
          <p:spPr>
            <a:xfrm>
              <a:off x="0" y="1805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276881" y="207750"/>
              <a:ext cx="503400" cy="503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 txBox="1"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Initialize the fluid domain and boundary. Discretize time domain.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0" y="1145944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276881" y="1351889"/>
              <a:ext cx="503400" cy="50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 txBox="1"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Discretize the Navier Stokes equations using finite difference operators.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0" y="2290082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76881" y="2496027"/>
              <a:ext cx="503400" cy="50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 txBox="1"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Reformulate the discretized equation to remove coupling.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1057183" y="3434221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7825" y="1201700"/>
            <a:ext cx="5083274" cy="103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 rotWithShape="1">
          <a:blip r:embed="rId7">
            <a:alphaModFix/>
          </a:blip>
          <a:srcRect b="0" l="0" r="6296" t="0"/>
          <a:stretch/>
        </p:blipFill>
        <p:spPr>
          <a:xfrm>
            <a:off x="3882497" y="1935444"/>
            <a:ext cx="4763077" cy="95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4268881" y="2809426"/>
            <a:ext cx="3733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variable substitutions </a:t>
            </a:r>
            <a:endParaRPr sz="1100"/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04263" y="3105456"/>
            <a:ext cx="4290393" cy="54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8395" y="3387535"/>
            <a:ext cx="3294466" cy="114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628650" y="273844"/>
            <a:ext cx="404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Numerical Approach</a:t>
            </a:r>
            <a:endParaRPr/>
          </a:p>
        </p:txBody>
      </p:sp>
      <p:grpSp>
        <p:nvGrpSpPr>
          <p:cNvPr id="256" name="Google Shape;256;p27"/>
          <p:cNvGrpSpPr/>
          <p:nvPr/>
        </p:nvGrpSpPr>
        <p:grpSpPr>
          <a:xfrm>
            <a:off x="628650" y="1370575"/>
            <a:ext cx="3253838" cy="3772948"/>
            <a:chOff x="0" y="1805"/>
            <a:chExt cx="5393400" cy="4347716"/>
          </a:xfrm>
        </p:grpSpPr>
        <p:sp>
          <p:nvSpPr>
            <p:cNvPr id="257" name="Google Shape;257;p27"/>
            <p:cNvSpPr/>
            <p:nvPr/>
          </p:nvSpPr>
          <p:spPr>
            <a:xfrm>
              <a:off x="0" y="1805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276881" y="207750"/>
              <a:ext cx="503400" cy="503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 txBox="1"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Initialize the fluid domain and boundary. Discretize time domain.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0" y="1145944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276881" y="1351889"/>
              <a:ext cx="503400" cy="50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 txBox="1"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Discretize the Navier Stokes equations using finite difference operators.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0" y="2290082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276881" y="2496027"/>
              <a:ext cx="503400" cy="50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 txBox="1"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Reformulate the discretized equation to remove coupling.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057183" y="3434221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7"/>
          <p:cNvSpPr txBox="1"/>
          <p:nvPr/>
        </p:nvSpPr>
        <p:spPr>
          <a:xfrm>
            <a:off x="4130132" y="1370569"/>
            <a:ext cx="3744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Fourier transformed Navier Stokes equations</a:t>
            </a:r>
            <a:endParaRPr sz="1100"/>
          </a:p>
        </p:txBody>
      </p:sp>
      <p:pic>
        <p:nvPicPr>
          <p:cNvPr id="271" name="Google Shape;271;p27"/>
          <p:cNvPicPr preferRelativeResize="0"/>
          <p:nvPr/>
        </p:nvPicPr>
        <p:blipFill rotWithShape="1">
          <a:blip r:embed="rId6">
            <a:alphaModFix/>
          </a:blip>
          <a:srcRect b="-17524" l="41215" r="44667" t="-9831"/>
          <a:stretch/>
        </p:blipFill>
        <p:spPr>
          <a:xfrm>
            <a:off x="4258876" y="2104152"/>
            <a:ext cx="1855247" cy="11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3925" y="1572837"/>
            <a:ext cx="2927551" cy="10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1988" y="141106"/>
            <a:ext cx="4290393" cy="54285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/>
        </p:nvSpPr>
        <p:spPr>
          <a:xfrm>
            <a:off x="4130132" y="2878244"/>
            <a:ext cx="3744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the  Fourier transformed operators are</a:t>
            </a:r>
            <a:endParaRPr sz="1100"/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0125" y="2952900"/>
            <a:ext cx="2706897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3925" y="3437425"/>
            <a:ext cx="2497060" cy="9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628650" y="273844"/>
            <a:ext cx="404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Numerical Approach</a:t>
            </a:r>
            <a:endParaRPr/>
          </a:p>
        </p:txBody>
      </p:sp>
      <p:grpSp>
        <p:nvGrpSpPr>
          <p:cNvPr id="282" name="Google Shape;282;p28"/>
          <p:cNvGrpSpPr/>
          <p:nvPr/>
        </p:nvGrpSpPr>
        <p:grpSpPr>
          <a:xfrm>
            <a:off x="628650" y="1370575"/>
            <a:ext cx="3253838" cy="3772948"/>
            <a:chOff x="0" y="1805"/>
            <a:chExt cx="5393400" cy="4347716"/>
          </a:xfrm>
        </p:grpSpPr>
        <p:sp>
          <p:nvSpPr>
            <p:cNvPr id="283" name="Google Shape;283;p28"/>
            <p:cNvSpPr/>
            <p:nvPr/>
          </p:nvSpPr>
          <p:spPr>
            <a:xfrm>
              <a:off x="0" y="1805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276881" y="207750"/>
              <a:ext cx="503400" cy="503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 txBox="1"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Initialize the fluid domain and boundary. Discretize time domain.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0" y="1145944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276881" y="1351889"/>
              <a:ext cx="503400" cy="50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 txBox="1"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Discretize the Navier Stokes equations using finite difference operators.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0" y="2290082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76881" y="2496027"/>
              <a:ext cx="503400" cy="50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 txBox="1"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Reformulate the discretized equation to remove coupling.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057183" y="3434221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8"/>
          <p:cNvSpPr txBox="1"/>
          <p:nvPr/>
        </p:nvSpPr>
        <p:spPr>
          <a:xfrm>
            <a:off x="4171607" y="1385669"/>
            <a:ext cx="3744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rule</a:t>
            </a:r>
            <a:endParaRPr sz="1100"/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88" y="141106"/>
            <a:ext cx="4290393" cy="54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9925" y="315325"/>
            <a:ext cx="2706897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7850" y="315325"/>
            <a:ext cx="2497060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9">
            <a:alphaModFix/>
          </a:blip>
          <a:srcRect b="0" l="36706" r="37914" t="3947"/>
          <a:stretch/>
        </p:blipFill>
        <p:spPr>
          <a:xfrm>
            <a:off x="4137402" y="1746571"/>
            <a:ext cx="2060743" cy="1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 rotWithShape="1">
          <a:blip r:embed="rId10">
            <a:alphaModFix/>
          </a:blip>
          <a:srcRect b="0" l="37727" r="36933" t="0"/>
          <a:stretch/>
        </p:blipFill>
        <p:spPr>
          <a:xfrm>
            <a:off x="4279362" y="2471950"/>
            <a:ext cx="2414049" cy="164515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/>
        </p:nvSpPr>
        <p:spPr>
          <a:xfrm>
            <a:off x="6757852" y="2296591"/>
            <a:ext cx="979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coupling</a:t>
            </a:r>
            <a:endParaRPr sz="1100"/>
          </a:p>
        </p:txBody>
      </p:sp>
      <p:sp>
        <p:nvSpPr>
          <p:cNvPr id="303" name="Google Shape;303;p28"/>
          <p:cNvSpPr/>
          <p:nvPr/>
        </p:nvSpPr>
        <p:spPr>
          <a:xfrm>
            <a:off x="4271835" y="1837782"/>
            <a:ext cx="2330400" cy="210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 rotWithShape="1">
          <a:blip r:embed="rId11">
            <a:alphaModFix/>
          </a:blip>
          <a:srcRect b="0" l="0" r="56307" t="0"/>
          <a:stretch/>
        </p:blipFill>
        <p:spPr>
          <a:xfrm>
            <a:off x="4348225" y="4213575"/>
            <a:ext cx="3995203" cy="4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6757850" y="3230375"/>
            <a:ext cx="2129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scheme supports half stepping.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 Force (Full Step Solver)</a:t>
            </a:r>
            <a:endParaRPr/>
          </a:p>
        </p:txBody>
      </p:sp>
      <p:pic>
        <p:nvPicPr>
          <p:cNvPr id="316" name="Google Shape;316;p30"/>
          <p:cNvPicPr preferRelativeResize="0"/>
          <p:nvPr/>
        </p:nvPicPr>
        <p:blipFill rotWithShape="1">
          <a:blip r:embed="rId3">
            <a:alphaModFix/>
          </a:blip>
          <a:srcRect b="0" l="49831" r="0" t="9008"/>
          <a:stretch/>
        </p:blipFill>
        <p:spPr>
          <a:xfrm>
            <a:off x="4572000" y="1173850"/>
            <a:ext cx="4388700" cy="319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 rotWithShape="1">
          <a:blip r:embed="rId3">
            <a:alphaModFix/>
          </a:blip>
          <a:srcRect b="0" l="0" r="49831" t="9008"/>
          <a:stretch/>
        </p:blipFill>
        <p:spPr>
          <a:xfrm>
            <a:off x="311700" y="1195825"/>
            <a:ext cx="4388700" cy="31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 Force (Half Step Solvers)</a:t>
            </a:r>
            <a:endParaRPr/>
          </a:p>
        </p:txBody>
      </p:sp>
      <p:pic>
        <p:nvPicPr>
          <p:cNvPr id="323" name="Google Shape;323;p31"/>
          <p:cNvPicPr preferRelativeResize="0"/>
          <p:nvPr/>
        </p:nvPicPr>
        <p:blipFill rotWithShape="1">
          <a:blip r:embed="rId3">
            <a:alphaModFix/>
          </a:blip>
          <a:srcRect b="0" l="48778" r="0" t="6603"/>
          <a:stretch/>
        </p:blipFill>
        <p:spPr>
          <a:xfrm>
            <a:off x="4553675" y="1403600"/>
            <a:ext cx="4404651" cy="30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 rotWithShape="1">
          <a:blip r:embed="rId4">
            <a:alphaModFix/>
          </a:blip>
          <a:srcRect b="0" l="49826" r="0" t="6603"/>
          <a:stretch/>
        </p:blipFill>
        <p:spPr>
          <a:xfrm>
            <a:off x="446125" y="1403600"/>
            <a:ext cx="4183749" cy="31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p32"/>
          <p:cNvGraphicFramePr/>
          <p:nvPr/>
        </p:nvGraphicFramePr>
        <p:xfrm>
          <a:off x="311700" y="108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{D18C059C-49AA-41AC-8EBB-E73D49280360}</a:tableStyleId>
              </a:tblPr>
              <a:tblGrid>
                <a:gridCol w="503400"/>
                <a:gridCol w="483625"/>
                <a:gridCol w="4259275"/>
                <a:gridCol w="2199325"/>
              </a:tblGrid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⍴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𝜇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Results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7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*y-component of the force density was larger than x-component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**Explosion has rotational component to motion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7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*The magnitude of the explosion is smaller, but the velocity spreads more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0" name="Google Shape;330;p32"/>
          <p:cNvPicPr preferRelativeResize="0"/>
          <p:nvPr/>
        </p:nvPicPr>
        <p:blipFill rotWithShape="1">
          <a:blip r:embed="rId3">
            <a:alphaModFix/>
          </a:blip>
          <a:srcRect b="39389" l="35849" r="43113" t="39265"/>
          <a:stretch/>
        </p:blipFill>
        <p:spPr>
          <a:xfrm>
            <a:off x="5558000" y="1503600"/>
            <a:ext cx="2190150" cy="177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 rotWithShape="1">
          <a:blip r:embed="rId4">
            <a:alphaModFix/>
          </a:blip>
          <a:srcRect b="28885" l="19400" r="30155" t="19934"/>
          <a:stretch/>
        </p:blipFill>
        <p:spPr>
          <a:xfrm>
            <a:off x="5558000" y="3281300"/>
            <a:ext cx="2190150" cy="17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Explosion (Full Step Solver)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614100" y="1498175"/>
            <a:ext cx="418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1" lang="en" sz="1800">
                <a:solidFill>
                  <a:schemeClr val="dk2"/>
                </a:solidFill>
              </a:rPr>
              <a:t>Drug Delivery Optimization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1" lang="en" sz="1800">
                <a:solidFill>
                  <a:schemeClr val="dk2"/>
                </a:solidFill>
              </a:rPr>
              <a:t>Precision in targeted delivery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1" lang="en" sz="1800">
                <a:solidFill>
                  <a:schemeClr val="dk2"/>
                </a:solidFill>
              </a:rPr>
              <a:t>Applications to hemodynamics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Efficient medication dispersion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Aerospace modeling and design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637" y="569400"/>
            <a:ext cx="4186355" cy="45741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idx="4294967295" type="title"/>
          </p:nvPr>
        </p:nvSpPr>
        <p:spPr>
          <a:xfrm>
            <a:off x="628650" y="273850"/>
            <a:ext cx="4747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Motivation for Studying Incompressible Fluids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Google Shape;337;p33"/>
          <p:cNvGraphicFramePr/>
          <p:nvPr/>
        </p:nvGraphicFramePr>
        <p:xfrm>
          <a:off x="292175" y="104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{D18C059C-49AA-41AC-8EBB-E73D49280360}</a:tableStyleId>
              </a:tblPr>
              <a:tblGrid>
                <a:gridCol w="503400"/>
                <a:gridCol w="483625"/>
                <a:gridCol w="4259275"/>
                <a:gridCol w="2199325"/>
              </a:tblGrid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⍴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𝜇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Results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7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*y-component of the force density was larger than x-component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**Explosion has rotational component to motion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7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*The magnitude of the explosion is smaller, but the velocity spreads more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Notable differences from full step solver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8" name="Google Shape;338;p33"/>
          <p:cNvPicPr preferRelativeResize="0"/>
          <p:nvPr/>
        </p:nvPicPr>
        <p:blipFill rotWithShape="1">
          <a:blip r:embed="rId3">
            <a:alphaModFix/>
          </a:blip>
          <a:srcRect b="27124" l="23390" r="31611" t="28100"/>
          <a:stretch/>
        </p:blipFill>
        <p:spPr>
          <a:xfrm>
            <a:off x="5538475" y="1455375"/>
            <a:ext cx="2190150" cy="174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3"/>
          <p:cNvPicPr preferRelativeResize="0"/>
          <p:nvPr/>
        </p:nvPicPr>
        <p:blipFill rotWithShape="1">
          <a:blip r:embed="rId4">
            <a:alphaModFix/>
          </a:blip>
          <a:srcRect b="26749" l="20334" r="30107" t="22968"/>
          <a:stretch/>
        </p:blipFill>
        <p:spPr>
          <a:xfrm>
            <a:off x="5538475" y="3233075"/>
            <a:ext cx="2190150" cy="17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Explosion (Half Step Solver)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Instability</a:t>
            </a:r>
            <a:endParaRPr/>
          </a:p>
        </p:txBody>
      </p:sp>
      <p:sp>
        <p:nvSpPr>
          <p:cNvPr id="346" name="Google Shape;346;p34"/>
          <p:cNvSpPr txBox="1"/>
          <p:nvPr>
            <p:ph idx="1" type="body"/>
          </p:nvPr>
        </p:nvSpPr>
        <p:spPr>
          <a:xfrm>
            <a:off x="628650" y="1293025"/>
            <a:ext cx="37119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stability of the solution depends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time step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grid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smaller the grid size, the smaller dt has to be.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Best way to avoid instability 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grid </a:t>
            </a:r>
            <a:r>
              <a:rPr lang="en"/>
              <a:t>dimension 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dx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dt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875" y="95250"/>
            <a:ext cx="309562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400" y="2571750"/>
            <a:ext cx="3026575" cy="242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537" y="95250"/>
            <a:ext cx="5976925" cy="478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3" y="1524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Eddy Simulation 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Reynolds-Averaged Navier-Stokes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RANS vs LES</a:t>
            </a:r>
            <a:endParaRPr/>
          </a:p>
        </p:txBody>
      </p:sp>
      <p:sp>
        <p:nvSpPr>
          <p:cNvPr id="369" name="Google Shape;369;p38"/>
          <p:cNvSpPr txBox="1"/>
          <p:nvPr>
            <p:ph idx="1" type="body"/>
          </p:nvPr>
        </p:nvSpPr>
        <p:spPr>
          <a:xfrm>
            <a:off x="311700" y="1152475"/>
            <a:ext cx="8520600" cy="20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LES:</a:t>
            </a:r>
            <a:endParaRPr/>
          </a:p>
        </p:txBody>
      </p:sp>
      <p:pic>
        <p:nvPicPr>
          <p:cNvPr id="370" name="Google Shape;370;p38" title="[0,0,0,&quot;https://www.codecogs.com/eqnedit.php?latex=u(x%2Ct)%20%3D%20%5Cbar%7BU%7D(x)%20%2B%20u'(x%2Ct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75" y="1726525"/>
            <a:ext cx="2480160" cy="2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 title="[0,0,0,&quot;https://www.codecogs.com/eqnedit.php?latex=%5Cbar%7BU%7D(x)%20%3D%20%5Clim_%7BT%5Cto%5Cinfty%7D%20%5Cint_%7B0%7D%5E%7BT%7D%20u(x%2Ct)%20%5C%2Cdt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175" y="1997150"/>
            <a:ext cx="2480151" cy="56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 rotWithShape="1">
          <a:blip r:embed="rId5">
            <a:alphaModFix/>
          </a:blip>
          <a:srcRect b="19189" l="6007" r="5902" t="7539"/>
          <a:stretch/>
        </p:blipFill>
        <p:spPr>
          <a:xfrm>
            <a:off x="4781150" y="3751675"/>
            <a:ext cx="4238250" cy="10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088" y="3751675"/>
            <a:ext cx="4104325" cy="10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LES</a:t>
            </a:r>
            <a:endParaRPr/>
          </a:p>
        </p:txBody>
      </p:sp>
      <p:pic>
        <p:nvPicPr>
          <p:cNvPr id="379" name="Google Shape;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7509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LES and DNS</a:t>
            </a:r>
            <a:endParaRPr/>
          </a:p>
        </p:txBody>
      </p:sp>
      <p:sp>
        <p:nvSpPr>
          <p:cNvPr id="385" name="Google Shape;385;p40"/>
          <p:cNvSpPr txBox="1"/>
          <p:nvPr>
            <p:ph idx="1" type="body"/>
          </p:nvPr>
        </p:nvSpPr>
        <p:spPr>
          <a:xfrm>
            <a:off x="385825" y="1152475"/>
            <a:ext cx="387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DNS is theoretically more accurate, but computation takes more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 takes less time to run and can handle large scale problems.</a:t>
            </a:r>
            <a:endParaRPr/>
          </a:p>
        </p:txBody>
      </p:sp>
      <p:pic>
        <p:nvPicPr>
          <p:cNvPr id="386" name="Google Shape;3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175" y="796688"/>
            <a:ext cx="4583101" cy="343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Future Research</a:t>
            </a:r>
            <a:endParaRPr/>
          </a:p>
        </p:txBody>
      </p:sp>
      <p:sp>
        <p:nvSpPr>
          <p:cNvPr id="392" name="Google Shape;39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half step solvers have a much </a:t>
            </a:r>
            <a:r>
              <a:rPr lang="en"/>
              <a:t>smaller</a:t>
            </a:r>
            <a:r>
              <a:rPr lang="en"/>
              <a:t> stability range than the full step solver, but they also have less error.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a subtle difference between </a:t>
            </a:r>
            <a:r>
              <a:rPr lang="en"/>
              <a:t>upwind</a:t>
            </a:r>
            <a:r>
              <a:rPr lang="en"/>
              <a:t> and central difference solvers.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Upwind solver will accumulate a slight directional error over time.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Effect is not noticeable if well inside stability range.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Stability range heavily dependent on grid size, but also on fluid parameters.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 has more computational power than DNS.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animation shows a comparison between using two different turbulence models: Large Eddy Simulation (top) and K-Epsilon (bottom).&#10;&#10;When air is passing through the bluff bodies with the shape &quot;THINK&quot;, turbulent structures emerge (vortex shedding). The scalar used to represent these structures is the velocity magnitude.&#10;&#10;While the unsteady RANS approach is not capable to resolve the &quot;eddys&quot;, the LES approach deliver much more accurate results.&#10;&#10;Simulated By THINK Fluid Dynamix:&#10;http://www.think-fluid-dynamix.com" id="397" name="Google Shape;397;p42" title="Turbulence Model: URANS vs L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91440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74550" y="1375900"/>
            <a:ext cx="49278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Incompressible fluid simulations assist in</a:t>
            </a:r>
            <a:endParaRPr sz="18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800">
                <a:solidFill>
                  <a:schemeClr val="dk2"/>
                </a:solidFill>
              </a:rPr>
              <a:t>E</a:t>
            </a:r>
            <a:r>
              <a:rPr lang="en" sz="1800">
                <a:solidFill>
                  <a:schemeClr val="dk2"/>
                </a:solidFill>
              </a:rPr>
              <a:t>nsuring effective dispersion of medications within the body.</a:t>
            </a:r>
            <a:endParaRPr sz="18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800">
                <a:solidFill>
                  <a:schemeClr val="dk2"/>
                </a:solidFill>
              </a:rPr>
              <a:t>Facilitate advancements in drug delivery methods for</a:t>
            </a:r>
            <a:endParaRPr sz="1800">
              <a:solidFill>
                <a:schemeClr val="dk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 sz="1800">
                <a:solidFill>
                  <a:schemeClr val="dk2"/>
                </a:solidFill>
              </a:rPr>
              <a:t>Personalized medicine</a:t>
            </a:r>
            <a:endParaRPr sz="1800">
              <a:solidFill>
                <a:schemeClr val="dk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 sz="1800">
                <a:solidFill>
                  <a:schemeClr val="dk2"/>
                </a:solidFill>
              </a:rPr>
              <a:t>Targeted therapies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" name="Google Shape;74;p16"/>
          <p:cNvSpPr txBox="1"/>
          <p:nvPr>
            <p:ph idx="4294967295" type="title"/>
          </p:nvPr>
        </p:nvSpPr>
        <p:spPr>
          <a:xfrm>
            <a:off x="628650" y="273850"/>
            <a:ext cx="8092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Drug Delivery Optimization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677" y="3336300"/>
            <a:ext cx="3593749" cy="19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29450" y="4703225"/>
            <a:ext cx="480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https://www.simscale.com/docs/analysis-types/incompressible-fluid-flow-analysis/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025" y="0"/>
            <a:ext cx="1740801" cy="27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5475325" y="2735850"/>
            <a:ext cx="312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https://ntrs.nasa.gov/api/citations/20040084569/downloads/20040084569.pdf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ualization made by David Bock (XSEDE (Extreme Science and Engineering Discovery Environment, http://lantern.ncsa.illinois.edu/~dbock/Resume/index.html)&#10;&#10;More info:&#10;- R.J.A.M. Stevens, D. F. Gayme, C. Meneveau, Large eddy simulation studies of the effects of alignment and wind farm length, J. of Renewable and Sustainable Energy 6, 023105 (2014)." id="402" name="Google Shape;402;p43" title="Large eddy simulation of a Wind Farm - Explanatory Cli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408" name="Google Shape;40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https://www.youtube.com/watch?v=qEtcCjln-0Q&amp;ab_channel=PhysicsofFluidsGroupUniversityofTwente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https://www.simscale.com/docs/analysis-types/incompressible-fluid-flow-analysis/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https://en.wikibooks.org/wiki/Fluid_Mechanics/Incompressible_Flow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https://ntrs.nasa.gov/api/citations/20040084569/downloads/20040084569.pdf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https://pediaa.com/difference-between-compressible-and-incompressible-fluids/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https://www.ncbi.nlm.nih.gov/pmc/articles/PMC4117233/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https://royalsocietypublishing.org/doi/10.1098/rsbl.2016.0630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227825" y="1378250"/>
            <a:ext cx="50898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600">
                <a:solidFill>
                  <a:schemeClr val="dk2"/>
                </a:solidFill>
              </a:rPr>
              <a:t>I</a:t>
            </a:r>
            <a:r>
              <a:rPr lang="en" sz="1600">
                <a:solidFill>
                  <a:schemeClr val="dk2"/>
                </a:solidFill>
              </a:rPr>
              <a:t>ncompressible fluid simulations assist in</a:t>
            </a:r>
            <a:endParaRPr sz="1600">
              <a:solidFill>
                <a:schemeClr val="dk2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lphaLcPeriod"/>
            </a:pPr>
            <a:r>
              <a:rPr lang="en" sz="1600">
                <a:solidFill>
                  <a:schemeClr val="dk2"/>
                </a:solidFill>
              </a:rPr>
              <a:t>Developing drug carriers for effective tumor penetration.</a:t>
            </a:r>
            <a:endParaRPr sz="1600">
              <a:solidFill>
                <a:schemeClr val="dk2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lphaLcPeriod"/>
            </a:pPr>
            <a:r>
              <a:rPr lang="en" sz="1600">
                <a:solidFill>
                  <a:schemeClr val="dk2"/>
                </a:solidFill>
              </a:rPr>
              <a:t>Addressing </a:t>
            </a:r>
            <a:r>
              <a:rPr lang="en" sz="1600">
                <a:solidFill>
                  <a:schemeClr val="dk2"/>
                </a:solidFill>
              </a:rPr>
              <a:t>challenges in drug distribution modeling </a:t>
            </a:r>
            <a:r>
              <a:rPr lang="en" sz="1600">
                <a:solidFill>
                  <a:schemeClr val="dk2"/>
                </a:solidFill>
              </a:rPr>
              <a:t>obstacles related to</a:t>
            </a:r>
            <a:endParaRPr sz="16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romanLcPeriod"/>
            </a:pPr>
            <a:r>
              <a:rPr lang="en" sz="1600">
                <a:solidFill>
                  <a:schemeClr val="dk2"/>
                </a:solidFill>
              </a:rPr>
              <a:t>Heterogeneous blood supply</a:t>
            </a:r>
            <a:endParaRPr sz="1600">
              <a:solidFill>
                <a:schemeClr val="dk2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romanLcPeriod"/>
            </a:pPr>
            <a:r>
              <a:rPr lang="en" sz="1600">
                <a:solidFill>
                  <a:schemeClr val="dk2"/>
                </a:solidFill>
              </a:rPr>
              <a:t>Irregular vascular structures.</a:t>
            </a:r>
            <a:endParaRPr sz="1600">
              <a:solidFill>
                <a:schemeClr val="dk2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lphaLcPeriod"/>
            </a:pPr>
            <a:r>
              <a:rPr lang="en" sz="1600">
                <a:solidFill>
                  <a:schemeClr val="dk2"/>
                </a:solidFill>
              </a:rPr>
              <a:t>Understanding the </a:t>
            </a:r>
            <a:r>
              <a:rPr lang="en" sz="1600">
                <a:solidFill>
                  <a:schemeClr val="dk2"/>
                </a:solidFill>
              </a:rPr>
              <a:t>blood-brain barrier for precise drug delivery.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4" name="Google Shape;84;p17"/>
          <p:cNvSpPr txBox="1"/>
          <p:nvPr>
            <p:ph idx="4294967295" type="title"/>
          </p:nvPr>
        </p:nvSpPr>
        <p:spPr>
          <a:xfrm>
            <a:off x="628650" y="273850"/>
            <a:ext cx="538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Efficient Medication Dispersion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5748125" y="4050725"/>
            <a:ext cx="324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https://wires.onlinelibrary.wiley.com/doi/full/10.1002/wnan.1913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3241"/>
          <a:stretch/>
        </p:blipFill>
        <p:spPr>
          <a:xfrm>
            <a:off x="5748125" y="806725"/>
            <a:ext cx="3243599" cy="326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236075" y="1268050"/>
            <a:ext cx="8097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In certain organisms, b</a:t>
            </a:r>
            <a:r>
              <a:rPr lang="en" sz="1800">
                <a:solidFill>
                  <a:schemeClr val="dk2"/>
                </a:solidFill>
              </a:rPr>
              <a:t>lood can be modeled as an incompressible Newtonian fluid.</a:t>
            </a:r>
            <a:endParaRPr sz="18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Shear stress plays a mechanical role in the development of the heart structures.</a:t>
            </a:r>
            <a:endParaRPr sz="18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Fluid dynamics simulations allow us to understand causes of congenital heart defects in utero.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2" name="Google Shape;92;p18"/>
          <p:cNvSpPr txBox="1"/>
          <p:nvPr>
            <p:ph idx="4294967295" type="title"/>
          </p:nvPr>
        </p:nvSpPr>
        <p:spPr>
          <a:xfrm>
            <a:off x="628650" y="273850"/>
            <a:ext cx="5112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to Hemodynamics</a:t>
            </a:r>
            <a:endParaRPr/>
          </a:p>
        </p:txBody>
      </p:sp>
      <p:pic>
        <p:nvPicPr>
          <p:cNvPr descr="A graph of a graph with a diagram of a curved object&#10;&#10;Description automatically generated" id="93" name="Google Shape;93;p18"/>
          <p:cNvPicPr preferRelativeResize="0"/>
          <p:nvPr/>
        </p:nvPicPr>
        <p:blipFill rotWithShape="1">
          <a:blip r:embed="rId3">
            <a:alphaModFix/>
          </a:blip>
          <a:srcRect b="37662" l="25579" r="11261" t="31890"/>
          <a:stretch/>
        </p:blipFill>
        <p:spPr>
          <a:xfrm>
            <a:off x="1559650" y="3256000"/>
            <a:ext cx="3476425" cy="167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 with a diagram of a curved object&#10;&#10;Description automatically generated" id="94" name="Google Shape;94;p18"/>
          <p:cNvPicPr preferRelativeResize="0"/>
          <p:nvPr/>
        </p:nvPicPr>
        <p:blipFill rotWithShape="1">
          <a:blip r:embed="rId4">
            <a:alphaModFix/>
          </a:blip>
          <a:srcRect b="37346" l="25407" r="11856" t="30931"/>
          <a:stretch/>
        </p:blipFill>
        <p:spPr>
          <a:xfrm>
            <a:off x="5010325" y="3174134"/>
            <a:ext cx="3476425" cy="1757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 with a line of a oval object&#10;&#10;Description automatically generated" id="95" name="Google Shape;95;p18"/>
          <p:cNvPicPr preferRelativeResize="0"/>
          <p:nvPr/>
        </p:nvPicPr>
        <p:blipFill rotWithShape="1">
          <a:blip r:embed="rId5">
            <a:alphaModFix/>
          </a:blip>
          <a:srcRect b="66890" l="0" r="84309" t="12540"/>
          <a:stretch/>
        </p:blipFill>
        <p:spPr>
          <a:xfrm>
            <a:off x="541550" y="3420762"/>
            <a:ext cx="984162" cy="129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Numerical Approach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0" y="1292550"/>
            <a:ext cx="8786100" cy="353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8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0"/>
          <p:cNvSpPr txBox="1"/>
          <p:nvPr>
            <p:ph idx="4294967295" type="title"/>
          </p:nvPr>
        </p:nvSpPr>
        <p:spPr>
          <a:xfrm>
            <a:off x="623400" y="46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Equations of Motion (Newtonian Fluid)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628650" y="273844"/>
            <a:ext cx="404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Numerical Approach</a:t>
            </a:r>
            <a:endParaRPr/>
          </a:p>
        </p:txBody>
      </p:sp>
      <p:grpSp>
        <p:nvGrpSpPr>
          <p:cNvPr id="112" name="Google Shape;112;p21"/>
          <p:cNvGrpSpPr/>
          <p:nvPr/>
        </p:nvGrpSpPr>
        <p:grpSpPr>
          <a:xfrm>
            <a:off x="628650" y="1370575"/>
            <a:ext cx="3252220" cy="3772948"/>
            <a:chOff x="0" y="1805"/>
            <a:chExt cx="5393400" cy="4347716"/>
          </a:xfrm>
        </p:grpSpPr>
        <p:sp>
          <p:nvSpPr>
            <p:cNvPr id="113" name="Google Shape;113;p21"/>
            <p:cNvSpPr/>
            <p:nvPr/>
          </p:nvSpPr>
          <p:spPr>
            <a:xfrm>
              <a:off x="0" y="1805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276881" y="207750"/>
              <a:ext cx="503400" cy="503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1"/>
            <p:cNvSpPr txBox="1"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Initialize the fluid domain and boundary. 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0" y="1145944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276881" y="1351889"/>
              <a:ext cx="503400" cy="50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1"/>
            <p:cNvSpPr txBox="1"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Discretize the Navier Stokes equations using finite difference operators.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0" y="2290082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276881" y="2496027"/>
              <a:ext cx="503400" cy="50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1"/>
            <p:cNvSpPr txBox="1"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Reformulate the discretized equation to remove coupling.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1057183" y="3434221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" name="Google Shape;12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9270" y="860651"/>
            <a:ext cx="3841620" cy="3841620"/>
          </a:xfrm>
          <a:custGeom>
            <a:rect b="b" l="l" r="r" t="t"/>
            <a:pathLst>
              <a:path extrusionOk="0" h="2663168" w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628650" y="273844"/>
            <a:ext cx="404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Numerical Approach</a:t>
            </a:r>
            <a:endParaRPr/>
          </a:p>
        </p:txBody>
      </p:sp>
      <p:grpSp>
        <p:nvGrpSpPr>
          <p:cNvPr id="132" name="Google Shape;132;p22"/>
          <p:cNvGrpSpPr/>
          <p:nvPr/>
        </p:nvGrpSpPr>
        <p:grpSpPr>
          <a:xfrm>
            <a:off x="628650" y="1370575"/>
            <a:ext cx="3253838" cy="3772948"/>
            <a:chOff x="0" y="1805"/>
            <a:chExt cx="5393400" cy="4347716"/>
          </a:xfrm>
        </p:grpSpPr>
        <p:sp>
          <p:nvSpPr>
            <p:cNvPr id="133" name="Google Shape;133;p22"/>
            <p:cNvSpPr/>
            <p:nvPr/>
          </p:nvSpPr>
          <p:spPr>
            <a:xfrm>
              <a:off x="0" y="1805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276881" y="207750"/>
              <a:ext cx="503400" cy="503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2"/>
            <p:cNvSpPr txBox="1"/>
            <p:nvPr/>
          </p:nvSpPr>
          <p:spPr>
            <a:xfrm>
              <a:off x="1057183" y="1805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Initialize the fluid domain and boundary. 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0" y="1145944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276881" y="1351889"/>
              <a:ext cx="503400" cy="50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2"/>
            <p:cNvSpPr txBox="1"/>
            <p:nvPr/>
          </p:nvSpPr>
          <p:spPr>
            <a:xfrm>
              <a:off x="1057183" y="1145944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Discretize the Navier Stokes equations using finite difference operators.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0" y="2290082"/>
              <a:ext cx="5393400" cy="9153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276881" y="2496027"/>
              <a:ext cx="503400" cy="503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 txBox="1"/>
            <p:nvPr/>
          </p:nvSpPr>
          <p:spPr>
            <a:xfrm>
              <a:off x="1057183" y="2290082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650" lIns="72650" spcFirstLastPara="1" rIns="72650" wrap="square" tIns="7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Reformulate the discretized equation to remove coupling.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1057183" y="3434221"/>
              <a:ext cx="43362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22"/>
          <p:cNvSpPr txBox="1"/>
          <p:nvPr/>
        </p:nvSpPr>
        <p:spPr>
          <a:xfrm>
            <a:off x="4065025" y="1369225"/>
            <a:ext cx="432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Initialize the fluid domain as a Cartesian grid of length L x L.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Velocity and pressure is initialized for each grid point.</a:t>
            </a:r>
            <a:endParaRPr sz="1100"/>
          </a:p>
        </p:txBody>
      </p:sp>
      <p:sp>
        <p:nvSpPr>
          <p:cNvPr id="147" name="Google Shape;147;p22"/>
          <p:cNvSpPr txBox="1"/>
          <p:nvPr/>
        </p:nvSpPr>
        <p:spPr>
          <a:xfrm>
            <a:off x="4347075" y="2317650"/>
            <a:ext cx="3758100" cy="276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6669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48" name="Google Shape;148;p22"/>
          <p:cNvSpPr txBox="1"/>
          <p:nvPr/>
        </p:nvSpPr>
        <p:spPr>
          <a:xfrm>
            <a:off x="5733450" y="2809661"/>
            <a:ext cx="1128300" cy="22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9158" l="-4199" r="-5039" t="-416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0700" y="2686114"/>
            <a:ext cx="1340800" cy="4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4184225" y="3215975"/>
            <a:ext cx="4320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